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0" r:id="rId8"/>
    <p:sldId id="263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317"/>
    <a:srgbClr val="9AC419"/>
    <a:srgbClr val="B3D2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258" y="78"/>
      </p:cViewPr>
      <p:guideLst>
        <p:guide orient="horz" pos="222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 ?><Relationships xmlns="http://schemas.openxmlformats.org/package/2006/relationships"><Relationship Id="rId3" Target="../media/image5.jpg" Type="http://schemas.openxmlformats.org/officeDocument/2006/relationships/image"/><Relationship Id="rId2" Target="../media/image4.jpeg" Type="http://schemas.openxmlformats.org/officeDocument/2006/relationships/image"/><Relationship Id="rId1" Target="../slideLayouts/slideLayout7.xml" Type="http://schemas.openxmlformats.org/officeDocument/2006/relationships/slideLayout"/><Relationship Id="rId4" Target="../media/image6.jpeg" Type="http://schemas.openxmlformats.org/officeDocument/2006/relationships/image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kartinkof.club/uploads/posts/2022-05/1653700663_20-kartinkof-club-p-kartinki-veselii-ogorod-dlya-detei-na-proz-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424" y="1203079"/>
            <a:ext cx="7620000" cy="470535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899578" y="404664"/>
            <a:ext cx="748884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ПРОЕКТ: «НАШ ВЕСЕЛЫЙ ОГОРОД»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выглядит как дерево, внешний&#10;&#10;Автоматически созданное описание">
            <a:extLst>
              <a:ext uri="{FF2B5EF4-FFF2-40B4-BE49-F238E27FC236}">
                <a16:creationId xmlns:a16="http://schemas.microsoft.com/office/drawing/2014/main" id="{9724B541-EA1E-48CA-B979-C828F4EDAC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92981" y="1822328"/>
            <a:ext cx="4215424" cy="3161570"/>
          </a:xfrm>
          <a:prstGeom prst="rect">
            <a:avLst/>
          </a:prstGeom>
          <a:effectLst>
            <a:glow rad="127000">
              <a:srgbClr val="99C317"/>
            </a:glow>
          </a:effectLst>
        </p:spPr>
      </p:pic>
      <p:pic>
        <p:nvPicPr>
          <p:cNvPr id="5" name="Рисунок 4" descr="Изображение выглядит как внешний&#10;&#10;Автоматически созданное описание">
            <a:extLst>
              <a:ext uri="{FF2B5EF4-FFF2-40B4-BE49-F238E27FC236}">
                <a16:creationId xmlns:a16="http://schemas.microsoft.com/office/drawing/2014/main" id="{97458282-56DB-4869-4866-931F33DDF7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39287" y="1828803"/>
            <a:ext cx="4267198" cy="3200394"/>
          </a:xfrm>
          <a:prstGeom prst="rect">
            <a:avLst/>
          </a:prstGeom>
          <a:effectLst>
            <a:glow rad="127000">
              <a:srgbClr val="9AC419"/>
            </a:glow>
          </a:effectLst>
        </p:spPr>
      </p:pic>
    </p:spTree>
    <p:extLst>
      <p:ext uri="{BB962C8B-B14F-4D97-AF65-F5344CB8AC3E}">
        <p14:creationId xmlns:p14="http://schemas.microsoft.com/office/powerpoint/2010/main" val="4061310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внутренний&#10;&#10;Автоматически созданное описание">
            <a:extLst>
              <a:ext uri="{FF2B5EF4-FFF2-40B4-BE49-F238E27FC236}">
                <a16:creationId xmlns:a16="http://schemas.microsoft.com/office/drawing/2014/main" id="{0839AE04-1D97-04A9-F7B1-B79DDCA0A8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24257" y="1828780"/>
            <a:ext cx="4267254" cy="3200440"/>
          </a:xfrm>
          <a:prstGeom prst="rect">
            <a:avLst/>
          </a:prstGeom>
          <a:effectLst>
            <a:glow rad="127000">
              <a:srgbClr val="99C317"/>
            </a:glow>
          </a:effectLst>
        </p:spPr>
      </p:pic>
      <p:pic>
        <p:nvPicPr>
          <p:cNvPr id="7" name="Рисунок 6" descr="Изображение выглядит как человек&#10;&#10;Автоматически созданное описание">
            <a:extLst>
              <a:ext uri="{FF2B5EF4-FFF2-40B4-BE49-F238E27FC236}">
                <a16:creationId xmlns:a16="http://schemas.microsoft.com/office/drawing/2014/main" id="{C2CD920A-A1BB-CDA4-372C-E99735EBBB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667902" y="1828779"/>
            <a:ext cx="4267254" cy="3200442"/>
          </a:xfrm>
          <a:prstGeom prst="rect">
            <a:avLst/>
          </a:prstGeom>
          <a:effectLst>
            <a:glow rad="127000">
              <a:srgbClr val="9AC419"/>
            </a:glow>
          </a:effectLst>
        </p:spPr>
      </p:pic>
    </p:spTree>
    <p:extLst>
      <p:ext uri="{BB962C8B-B14F-4D97-AF65-F5344CB8AC3E}">
        <p14:creationId xmlns:p14="http://schemas.microsoft.com/office/powerpoint/2010/main" val="1598160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3902AF9-9F29-F0AF-04BE-8B938FF7CF9D}"/>
              </a:ext>
            </a:extLst>
          </p:cNvPr>
          <p:cNvSpPr/>
          <p:nvPr/>
        </p:nvSpPr>
        <p:spPr>
          <a:xfrm>
            <a:off x="1078100" y="2967335"/>
            <a:ext cx="6987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Спасибо за внимание.</a:t>
            </a:r>
          </a:p>
        </p:txBody>
      </p:sp>
    </p:spTree>
    <p:extLst>
      <p:ext uri="{BB962C8B-B14F-4D97-AF65-F5344CB8AC3E}">
        <p14:creationId xmlns:p14="http://schemas.microsoft.com/office/powerpoint/2010/main" val="2641426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99592" y="610235"/>
            <a:ext cx="799288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Актуальность проблемы: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 в недостаточной степени имеют представления о том, как вырастить растения, где они могут расти ,о необходимых условиях роста.  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63588" y="1929026"/>
            <a:ext cx="7992888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Участника проекта</a:t>
            </a:r>
            <a:r>
              <a:rPr kumimoji="0" lang="ru-RU" sz="2000" b="0" i="0" u="sng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000" b="0" i="0" u="sng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 старшего дошкольного возраста, воспитатели группы, дворник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/с родители воспитанников.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Срок реализации проекта:</a:t>
            </a:r>
            <a:r>
              <a:rPr kumimoji="0" lang="ru-RU" sz="2000" b="0" i="0" u="sng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sng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февраль, март, апрель, май, июнь, июль, август, сентябрь.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(долгосрочный)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solidFill>
                <a:srgbClr val="111111"/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899592" y="3924051"/>
            <a:ext cx="784887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sng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 проекта</a:t>
            </a:r>
            <a:r>
              <a:rPr kumimoji="0" lang="ru-RU" sz="2200" b="0" i="0" u="sng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200" b="0" i="0" u="sng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познавательно-исследовательский.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проекта:</a:t>
            </a:r>
            <a:endParaRPr kumimoji="0" lang="ru-RU" sz="2000" b="0" i="0" u="sng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интереса к познавательно-исследовательской , творческой деятельности детей, в процессе выращивания растений на подоконнике и на участке детского сада.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971600" y="406650"/>
            <a:ext cx="763284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  <a:endParaRPr kumimoji="0" lang="en-US" sz="2000" b="1" i="0" u="sng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Приобщать детей к трудовой деятельности.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Учить ухаживать за растения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комнатных условиях.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Учить ухаживать за растениями в естественных условиях.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Обобщать представления о свете, тепле, влаге, необходимых для роста растений.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Формировать понятие у детей «человек-природа»: люди сажают, ухаживают, а растения вырастая кормят людей своими плодами.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39552" y="3479127"/>
            <a:ext cx="835292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Ожидаемый результат: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Освоение детьми экологических знаний, трудовых навыков.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Дети научатся замечать красоту растительного мира, ухаживать за растениями, познакомятся с условиями их роста.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Научатся проявлять желание заботиться об огороде, воплощать творческие идеи в его оформлении.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Выращивание рассады с последующей посадкой её на территории огорода детского сада.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09862" y="1055028"/>
            <a:ext cx="8739266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с родителями: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Помощь родителей в организации проведения проекта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(семена, земля, контейнеры для посадки)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Рекомендации: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вместе с детьми сходить в овощные магазины; совместно приготовить блюда из овощей (супы, салаты и т.  д.)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Попросить составить совместный рассказ о том, как ухаживать за домашним огородом.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Консультация для родителей «Зеленый мир на окне»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84812" y="4655522"/>
            <a:ext cx="861934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Этапы работы: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Подготовительный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Познавательно-исследовательский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Заключительный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выглядит как человек, плавание&#10;&#10;Автоматически созданное описание">
            <a:extLst>
              <a:ext uri="{FF2B5EF4-FFF2-40B4-BE49-F238E27FC236}">
                <a16:creationId xmlns:a16="http://schemas.microsoft.com/office/drawing/2014/main" id="{97403754-A804-4BBA-9F81-4BFA1072E3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6524" y="1582615"/>
            <a:ext cx="4431322" cy="3411416"/>
          </a:xfrm>
          <a:prstGeom prst="rect">
            <a:avLst/>
          </a:prstGeom>
          <a:effectLst>
            <a:glow rad="38100">
              <a:srgbClr val="99C317"/>
            </a:glow>
            <a:softEdge rad="50800"/>
          </a:effectLst>
        </p:spPr>
      </p:pic>
      <p:pic>
        <p:nvPicPr>
          <p:cNvPr id="4" name="Рисунок 3" descr="Изображение выглядит как человек, десерт&#10;&#10;Автоматически созданное описание">
            <a:extLst>
              <a:ext uri="{FF2B5EF4-FFF2-40B4-BE49-F238E27FC236}">
                <a16:creationId xmlns:a16="http://schemas.microsoft.com/office/drawing/2014/main" id="{17FD5FC7-0A9F-18DF-26B1-D1C39F152B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432" y="834969"/>
            <a:ext cx="3696458" cy="2453354"/>
          </a:xfrm>
          <a:prstGeom prst="rect">
            <a:avLst/>
          </a:prstGeom>
          <a:effectLst>
            <a:glow rad="127000">
              <a:srgbClr val="9AC419"/>
            </a:glow>
          </a:effec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E901720-54D9-1CB8-12F9-89CF97CA1E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9015" y="3536950"/>
            <a:ext cx="3472426" cy="2305692"/>
          </a:xfrm>
          <a:prstGeom prst="rect">
            <a:avLst/>
          </a:prstGeom>
          <a:effectLst>
            <a:glow rad="127000">
              <a:srgbClr val="99C317"/>
            </a:glow>
          </a:effectLst>
        </p:spPr>
      </p:pic>
    </p:spTree>
    <p:extLst>
      <p:ext uri="{BB962C8B-B14F-4D97-AF65-F5344CB8AC3E}">
        <p14:creationId xmlns:p14="http://schemas.microsoft.com/office/powerpoint/2010/main" val="989753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выглядит как внутренний, окно, цветок, растение&#10;&#10;Автоматически созданное описание">
            <a:extLst>
              <a:ext uri="{FF2B5EF4-FFF2-40B4-BE49-F238E27FC236}">
                <a16:creationId xmlns:a16="http://schemas.microsoft.com/office/drawing/2014/main" id="{450C8239-D5B1-8E52-FF1D-6633FD1C0F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342" y="963638"/>
            <a:ext cx="3107644" cy="2060916"/>
          </a:xfrm>
          <a:prstGeom prst="rect">
            <a:avLst/>
          </a:prstGeom>
          <a:effectLst>
            <a:glow rad="127000">
              <a:srgbClr val="99C317"/>
            </a:glow>
          </a:effectLst>
        </p:spPr>
      </p:pic>
      <p:pic>
        <p:nvPicPr>
          <p:cNvPr id="5" name="Рисунок 4" descr="Изображение выглядит как растение&#10;&#10;Автоматически созданное описание">
            <a:extLst>
              <a:ext uri="{FF2B5EF4-FFF2-40B4-BE49-F238E27FC236}">
                <a16:creationId xmlns:a16="http://schemas.microsoft.com/office/drawing/2014/main" id="{F04ACB9D-78F2-3990-5942-B859F85A92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6384" y="1131972"/>
            <a:ext cx="2824274" cy="3785164"/>
          </a:xfrm>
          <a:prstGeom prst="rect">
            <a:avLst/>
          </a:prstGeom>
          <a:effectLst>
            <a:glow rad="127000">
              <a:srgbClr val="99C317"/>
            </a:glow>
          </a:effectLst>
        </p:spPr>
      </p:pic>
      <p:pic>
        <p:nvPicPr>
          <p:cNvPr id="4" name="Рисунок 3" descr="Изображение выглядит как окно, растение, место для отдыха&#10;&#10;Автоматически созданное описание">
            <a:extLst>
              <a:ext uri="{FF2B5EF4-FFF2-40B4-BE49-F238E27FC236}">
                <a16:creationId xmlns:a16="http://schemas.microsoft.com/office/drawing/2014/main" id="{3CE22E14-D9BF-61A9-F618-D200F7E08EA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693" y="3626175"/>
            <a:ext cx="4153992" cy="2581922"/>
          </a:xfrm>
          <a:prstGeom prst="rect">
            <a:avLst/>
          </a:prstGeom>
          <a:effectLst>
            <a:glow rad="165100">
              <a:srgbClr val="B3D272"/>
            </a:glow>
            <a:outerShdw dist="50800" dir="5400000" sx="84000" sy="84000" algn="ctr" rotWithShape="0">
              <a:srgbClr val="9AC419">
                <a:alpha val="99000"/>
              </a:srgbClr>
            </a:outerShdw>
            <a:reflection endPos="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12489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 descr="C:\Users\Чебурашка\Desktop\огород\IMG-0d4ca6f5c0f58bddd269f7b62b8a65dd-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8039" y="3636203"/>
            <a:ext cx="3587222" cy="2369754"/>
          </a:xfrm>
          <a:prstGeom prst="rect">
            <a:avLst/>
          </a:prstGeom>
          <a:ln>
            <a:noFill/>
          </a:ln>
          <a:effectLst>
            <a:glow rad="127000">
              <a:srgbClr val="99C317"/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C:\Users\Чебурашка\Desktop\огород\20210519_1136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27590" y="852043"/>
            <a:ext cx="3244410" cy="2261966"/>
          </a:xfrm>
          <a:prstGeom prst="rect">
            <a:avLst/>
          </a:prstGeom>
          <a:noFill/>
          <a:effectLst>
            <a:glow rad="127000">
              <a:srgbClr val="99C317"/>
            </a:glow>
          </a:effectLst>
        </p:spPr>
      </p:pic>
      <p:pic>
        <p:nvPicPr>
          <p:cNvPr id="2" name="Picture 2" descr="C:\Users\Чебурашка\Desktop\огород\Screenshot_20210621-151842_Vib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90640" y="3743991"/>
            <a:ext cx="3010360" cy="2194650"/>
          </a:xfrm>
          <a:prstGeom prst="rect">
            <a:avLst/>
          </a:prstGeom>
          <a:noFill/>
          <a:effectLst>
            <a:glow rad="127000">
              <a:srgbClr val="99C317"/>
            </a:glow>
          </a:effectLst>
        </p:spPr>
      </p:pic>
      <p:pic>
        <p:nvPicPr>
          <p:cNvPr id="1028" name="Picture 4" descr="C:\Users\Чебурашка\Desktop\огород\20210617_10454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3939" y="672299"/>
            <a:ext cx="2215660" cy="2621454"/>
          </a:xfrm>
          <a:prstGeom prst="rect">
            <a:avLst/>
          </a:prstGeom>
          <a:noFill/>
          <a:effectLst>
            <a:glow rad="88900">
              <a:srgbClr val="9AC419"/>
            </a:glow>
            <a:outerShdw dist="50800" dir="5400000" algn="ctr" rotWithShape="0">
              <a:srgbClr val="99C317">
                <a:alpha val="98000"/>
              </a:srgbClr>
            </a:outerShdw>
            <a:reflection endPos="5000" dir="5400000" sy="-100000" algn="bl" rotWithShape="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ажение выглядит как внешний&#10;&#10;Автоматически созданное описание">
            <a:extLst>
              <a:ext uri="{FF2B5EF4-FFF2-40B4-BE49-F238E27FC236}">
                <a16:creationId xmlns:a16="http://schemas.microsoft.com/office/drawing/2014/main" id="{107808E5-D377-AE99-3CBE-1CDDDD1E424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622519" y="2022231"/>
            <a:ext cx="3936390" cy="2813538"/>
          </a:xfrm>
          <a:prstGeom prst="rect">
            <a:avLst/>
          </a:prstGeom>
          <a:effectLst>
            <a:glow rad="127000">
              <a:srgbClr val="99C317"/>
            </a:glow>
          </a:effectLst>
        </p:spPr>
      </p:pic>
      <p:pic>
        <p:nvPicPr>
          <p:cNvPr id="6" name="Рисунок 5" descr="Изображение выглядит как внешний, цветной, камень&#10;&#10;Автоматически созданное описание">
            <a:extLst>
              <a:ext uri="{FF2B5EF4-FFF2-40B4-BE49-F238E27FC236}">
                <a16:creationId xmlns:a16="http://schemas.microsoft.com/office/drawing/2014/main" id="{BBF3E95B-A05B-5DD3-BF2D-30419D647B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92506" y="1443790"/>
            <a:ext cx="5005136" cy="3753852"/>
          </a:xfrm>
          <a:prstGeom prst="rect">
            <a:avLst/>
          </a:prstGeom>
          <a:effectLst>
            <a:glow rad="127000">
              <a:srgbClr val="9AC419"/>
            </a:glow>
          </a:effectLst>
        </p:spPr>
      </p:pic>
    </p:spTree>
    <p:extLst>
      <p:ext uri="{BB962C8B-B14F-4D97-AF65-F5344CB8AC3E}">
        <p14:creationId xmlns:p14="http://schemas.microsoft.com/office/powerpoint/2010/main" val="2288311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7C6AD4C-E252-93E8-688E-0A16F7E766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1655" y="991334"/>
            <a:ext cx="2813538" cy="4706081"/>
          </a:xfrm>
          <a:prstGeom prst="rect">
            <a:avLst/>
          </a:prstGeom>
          <a:effectLst>
            <a:glow rad="127000">
              <a:srgbClr val="9AC419"/>
            </a:glow>
          </a:effectLst>
        </p:spPr>
      </p:pic>
      <p:pic>
        <p:nvPicPr>
          <p:cNvPr id="5" name="Рисунок 4" descr="Изображение выглядит как внешний&#10;&#10;Автоматически созданное описание">
            <a:extLst>
              <a:ext uri="{FF2B5EF4-FFF2-40B4-BE49-F238E27FC236}">
                <a16:creationId xmlns:a16="http://schemas.microsoft.com/office/drawing/2014/main" id="{C5BFB0A3-7CC2-246A-96A9-441467815C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60500" y="1834758"/>
            <a:ext cx="4480998" cy="3404384"/>
          </a:xfrm>
          <a:prstGeom prst="rect">
            <a:avLst/>
          </a:prstGeom>
          <a:effectLst>
            <a:glow rad="127000">
              <a:srgbClr val="99C317"/>
            </a:glow>
          </a:effectLst>
        </p:spPr>
      </p:pic>
    </p:spTree>
    <p:extLst>
      <p:ext uri="{BB962C8B-B14F-4D97-AF65-F5344CB8AC3E}">
        <p14:creationId xmlns:p14="http://schemas.microsoft.com/office/powerpoint/2010/main" val="35095232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223</TotalTime>
  <Words>314</Words>
  <Application>Microsoft Office PowerPoint</Application>
  <PresentationFormat>Экран (4:3)</PresentationFormat>
  <Paragraphs>40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Calibri</vt:lpstr>
      <vt:lpstr>Corbel</vt:lpstr>
      <vt:lpstr>Times New Roman</vt:lpstr>
      <vt:lpstr>Wingdings</vt:lpstr>
      <vt:lpstr>Wingdings 2</vt:lpstr>
      <vt:lpstr>Wingdings 3</vt:lpstr>
      <vt:lpstr>Модульная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Чебурашка</dc:creator>
  <cp:lastModifiedBy>ДЛЯ ВСЕХ</cp:lastModifiedBy>
  <cp:revision>26</cp:revision>
  <dcterms:created xsi:type="dcterms:W3CDTF">2023-01-25T05:09:46Z</dcterms:created>
  <dcterms:modified xsi:type="dcterms:W3CDTF">2023-02-02T10:55:03Z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872811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S9.2.0</vt:lpwstr>
  </property>
</Properties>
</file>