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5" r:id="rId6"/>
    <p:sldId id="266" r:id="rId7"/>
    <p:sldId id="259" r:id="rId8"/>
    <p:sldId id="264" r:id="rId9"/>
    <p:sldId id="268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3017"/>
    <a:srgbClr val="216007"/>
    <a:srgbClr val="01103B"/>
    <a:srgbClr val="E02202"/>
    <a:srgbClr val="BAE0E3"/>
    <a:srgbClr val="D45340"/>
    <a:srgbClr val="B456A2"/>
    <a:srgbClr val="F6E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4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3802-CB0F-4220-A0A5-C7A1331FD6BF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990B-4DAC-4FB5-BCDC-59B2228C0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871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3802-CB0F-4220-A0A5-C7A1331FD6BF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990B-4DAC-4FB5-BCDC-59B2228C0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99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3802-CB0F-4220-A0A5-C7A1331FD6BF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990B-4DAC-4FB5-BCDC-59B2228C0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79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3802-CB0F-4220-A0A5-C7A1331FD6BF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990B-4DAC-4FB5-BCDC-59B2228C0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64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3802-CB0F-4220-A0A5-C7A1331FD6BF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990B-4DAC-4FB5-BCDC-59B2228C0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974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3802-CB0F-4220-A0A5-C7A1331FD6BF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990B-4DAC-4FB5-BCDC-59B2228C0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2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3802-CB0F-4220-A0A5-C7A1331FD6BF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990B-4DAC-4FB5-BCDC-59B2228C0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20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3802-CB0F-4220-A0A5-C7A1331FD6BF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990B-4DAC-4FB5-BCDC-59B2228C0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3802-CB0F-4220-A0A5-C7A1331FD6BF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990B-4DAC-4FB5-BCDC-59B2228C0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479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3802-CB0F-4220-A0A5-C7A1331FD6BF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990B-4DAC-4FB5-BCDC-59B2228C0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711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3802-CB0F-4220-A0A5-C7A1331FD6BF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990B-4DAC-4FB5-BCDC-59B2228C0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04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43802-CB0F-4220-A0A5-C7A1331FD6BF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F990B-4DAC-4FB5-BCDC-59B2228C0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44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 ?><Relationships xmlns="http://schemas.openxmlformats.org/package/2006/relationships"><Relationship Id="rId3" Target="../media/image10.pn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4.xml" Type="http://schemas.openxmlformats.org/officeDocument/2006/relationships/slideLayout"/><Relationship Id="rId4" Target="../media/image11.jpe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07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" y="245660"/>
            <a:ext cx="1219200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16007"/>
                </a:solidFill>
              </a:rPr>
              <a:t>Совместная и регулярная работа поможет нашим детям быстрее пройти </a:t>
            </a:r>
          </a:p>
          <a:p>
            <a:pPr algn="ctr"/>
            <a:r>
              <a:rPr lang="ru-RU" sz="2400" b="1" dirty="0" smtClean="0">
                <a:solidFill>
                  <a:srgbClr val="216007"/>
                </a:solidFill>
              </a:rPr>
              <a:t>путь к Стране правильной речи.</a:t>
            </a:r>
          </a:p>
          <a:p>
            <a:pPr algn="r"/>
            <a:endParaRPr lang="ru-RU" dirty="0" smtClean="0"/>
          </a:p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					УДАЧИ ВАМ! 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5528" y="5914620"/>
            <a:ext cx="32769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5C3017"/>
                </a:solidFill>
              </a:rPr>
              <a:t>Подготовила Слинко Л.Э.</a:t>
            </a:r>
          </a:p>
          <a:p>
            <a:r>
              <a:rPr lang="ru-RU" sz="1400" dirty="0" smtClean="0">
                <a:solidFill>
                  <a:srgbClr val="5C3017"/>
                </a:solidFill>
              </a:rPr>
              <a:t>воспитатель детского сада «Чебурашка»</a:t>
            </a:r>
          </a:p>
          <a:p>
            <a:r>
              <a:rPr lang="ru-RU" sz="1400" dirty="0" smtClean="0">
                <a:solidFill>
                  <a:srgbClr val="5C3017"/>
                </a:solidFill>
              </a:rPr>
              <a:t>П.Шиверский</a:t>
            </a:r>
            <a:endParaRPr lang="ru-RU" sz="1400" dirty="0">
              <a:solidFill>
                <a:srgbClr val="5C30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5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18532" y="406398"/>
            <a:ext cx="11785599" cy="5909733"/>
            <a:chOff x="0" y="406398"/>
            <a:chExt cx="11904132" cy="590973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email">
              <a:clrChange>
                <a:clrFrom>
                  <a:srgbClr val="BAE0E3"/>
                </a:clrFrom>
                <a:clrTo>
                  <a:srgbClr val="BAE0E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06398"/>
              <a:ext cx="6434667" cy="590973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flipH="1">
              <a:off x="6654799" y="2438405"/>
              <a:ext cx="5249333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D45340"/>
                  </a:solidFill>
                  <a:latin typeface="Arial Black" panose="020B0A04020102020204" pitchFamily="34" charset="0"/>
                </a:rPr>
                <a:t>Как выполнять домашние задания по коррекции звукопроизношения?</a:t>
              </a:r>
              <a:endParaRPr lang="ru-RU" sz="3200" dirty="0">
                <a:solidFill>
                  <a:srgbClr val="D45340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827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2604"/>
            <a:ext cx="8266944" cy="46425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2445" y="4775198"/>
            <a:ext cx="6822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1103B"/>
                </a:solidFill>
                <a:latin typeface="Arial Black" panose="020B0A04020102020204" pitchFamily="34" charset="0"/>
              </a:rPr>
              <a:t>Пальчиковая гимнастика</a:t>
            </a:r>
            <a:endParaRPr lang="ru-RU" sz="3600" dirty="0">
              <a:solidFill>
                <a:srgbClr val="01103B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20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365125"/>
            <a:ext cx="10515600" cy="101202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7200" b="1" dirty="0">
                <a:solidFill>
                  <a:srgbClr val="D45340"/>
                </a:solidFill>
              </a:rPr>
              <a:t>Мышка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sz="6400" dirty="0"/>
              <a:t>Мышка в норку пробралась,</a:t>
            </a:r>
          </a:p>
          <a:p>
            <a:pPr marL="0" indent="0">
              <a:buNone/>
            </a:pPr>
            <a:r>
              <a:rPr lang="ru-RU" sz="6400" i="1" dirty="0"/>
              <a:t>(Делаем двумя ручками крадущиеся движения)</a:t>
            </a:r>
          </a:p>
          <a:p>
            <a:pPr marL="0" indent="0">
              <a:buNone/>
            </a:pPr>
            <a:r>
              <a:rPr lang="ru-RU" sz="6400" dirty="0"/>
              <a:t>На замочек заперлась.</a:t>
            </a:r>
          </a:p>
          <a:p>
            <a:pPr marL="0" indent="0">
              <a:buNone/>
            </a:pPr>
            <a:r>
              <a:rPr lang="ru-RU" sz="6400" i="1" dirty="0"/>
              <a:t>(Слегка покачиваем скрещенными в замок пальчиками)</a:t>
            </a:r>
          </a:p>
          <a:p>
            <a:pPr marL="0" indent="0">
              <a:buNone/>
            </a:pPr>
            <a:r>
              <a:rPr lang="ru-RU" sz="6400" dirty="0"/>
              <a:t>В дырочку она глядит,</a:t>
            </a:r>
          </a:p>
          <a:p>
            <a:pPr marL="0" indent="0">
              <a:buNone/>
            </a:pPr>
            <a:r>
              <a:rPr lang="ru-RU" sz="6400" i="1" dirty="0"/>
              <a:t>(Делаем пальчиками колечко)</a:t>
            </a:r>
          </a:p>
          <a:p>
            <a:pPr marL="0" indent="0">
              <a:buNone/>
            </a:pPr>
            <a:r>
              <a:rPr lang="ru-RU" sz="6400" dirty="0"/>
              <a:t>На заборе кот сидит!</a:t>
            </a:r>
          </a:p>
          <a:p>
            <a:pPr marL="0" indent="0">
              <a:buNone/>
            </a:pPr>
            <a:r>
              <a:rPr lang="ru-RU" sz="6400" i="1" dirty="0"/>
              <a:t>(Прикладываем ручки к голове как ушки и шевелим пальчиками)</a:t>
            </a:r>
          </a:p>
          <a:p>
            <a:pPr marL="0" indent="0">
              <a:buNone/>
            </a:pPr>
            <a:endParaRPr lang="ru-RU" sz="6400" dirty="0"/>
          </a:p>
          <a:p>
            <a:pPr marL="0" indent="0">
              <a:buNone/>
            </a:pPr>
            <a:r>
              <a:rPr lang="ru-RU" sz="6400" dirty="0"/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rgbClr val="D45340"/>
                </a:solidFill>
              </a:rPr>
              <a:t>Дом</a:t>
            </a:r>
            <a:endParaRPr lang="ru-RU" sz="7200" b="1" dirty="0">
              <a:solidFill>
                <a:srgbClr val="D4534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6400" dirty="0"/>
              <a:t>На опушке дом стоит.  </a:t>
            </a:r>
            <a:endParaRPr lang="ru-RU" sz="6400" dirty="0" smtClean="0"/>
          </a:p>
          <a:p>
            <a:pPr marL="0" indent="0">
              <a:buNone/>
            </a:pPr>
            <a:r>
              <a:rPr lang="ru-RU" sz="6400" dirty="0" smtClean="0"/>
              <a:t> </a:t>
            </a:r>
            <a:r>
              <a:rPr lang="ru-RU" sz="6400" i="1" dirty="0" smtClean="0"/>
              <a:t>(Сложить </a:t>
            </a:r>
            <a:r>
              <a:rPr lang="ru-RU" sz="6400" i="1" dirty="0"/>
              <a:t>ладони домиком над головой) </a:t>
            </a:r>
          </a:p>
          <a:p>
            <a:pPr marL="0" indent="0">
              <a:buNone/>
            </a:pPr>
            <a:r>
              <a:rPr lang="ru-RU" sz="6400" dirty="0"/>
              <a:t>На дверях замок висит.   </a:t>
            </a:r>
            <a:endParaRPr lang="ru-RU" sz="6400" dirty="0" smtClean="0"/>
          </a:p>
          <a:p>
            <a:pPr marL="0" indent="0">
              <a:buNone/>
            </a:pPr>
            <a:r>
              <a:rPr lang="ru-RU" sz="6400" i="1" dirty="0" smtClean="0"/>
              <a:t>(</a:t>
            </a:r>
            <a:r>
              <a:rPr lang="ru-RU" sz="6400" i="1" dirty="0"/>
              <a:t>Сомкнуть ладони в «замок») </a:t>
            </a:r>
            <a:endParaRPr lang="ru-RU" sz="6400" dirty="0"/>
          </a:p>
          <a:p>
            <a:pPr marL="0" indent="0">
              <a:buNone/>
            </a:pPr>
            <a:r>
              <a:rPr lang="ru-RU" sz="6400" dirty="0"/>
              <a:t>За дверями стоит стол,  </a:t>
            </a:r>
            <a:endParaRPr lang="ru-RU" sz="6400" dirty="0" smtClean="0"/>
          </a:p>
          <a:p>
            <a:pPr marL="0" indent="0">
              <a:buNone/>
            </a:pPr>
            <a:r>
              <a:rPr lang="ru-RU" sz="6400" i="1" dirty="0" smtClean="0"/>
              <a:t>(</a:t>
            </a:r>
            <a:r>
              <a:rPr lang="ru-RU" sz="6400" i="1" dirty="0"/>
              <a:t>Накрыть ладонью правой руки кулачок левой) </a:t>
            </a:r>
          </a:p>
          <a:p>
            <a:pPr marL="0" indent="0">
              <a:buNone/>
            </a:pPr>
            <a:r>
              <a:rPr lang="ru-RU" sz="6400" dirty="0" smtClean="0"/>
              <a:t>Вокруг </a:t>
            </a:r>
            <a:r>
              <a:rPr lang="ru-RU" sz="6400" dirty="0"/>
              <a:t>дома частокол. </a:t>
            </a:r>
            <a:endParaRPr lang="ru-RU" sz="6400" dirty="0" smtClean="0"/>
          </a:p>
          <a:p>
            <a:pPr marL="0" indent="0">
              <a:buNone/>
            </a:pPr>
            <a:r>
              <a:rPr lang="ru-RU" sz="6400" dirty="0" smtClean="0"/>
              <a:t> </a:t>
            </a:r>
            <a:r>
              <a:rPr lang="ru-RU" sz="6400" i="1" dirty="0"/>
              <a:t>(Руки перед собой, пальцы растопырены) </a:t>
            </a:r>
          </a:p>
          <a:p>
            <a:pPr marL="0" indent="0">
              <a:buNone/>
            </a:pPr>
            <a:r>
              <a:rPr lang="ru-RU" sz="6400" dirty="0" smtClean="0"/>
              <a:t>Тук </a:t>
            </a:r>
            <a:r>
              <a:rPr lang="ru-RU" sz="6400" dirty="0"/>
              <a:t>– тук – тук! Дверь открой!   </a:t>
            </a:r>
            <a:endParaRPr lang="ru-RU" sz="6400" dirty="0" smtClean="0"/>
          </a:p>
          <a:p>
            <a:pPr marL="0" indent="0">
              <a:buNone/>
            </a:pPr>
            <a:r>
              <a:rPr lang="ru-RU" sz="6400" i="1" dirty="0" smtClean="0"/>
              <a:t>(</a:t>
            </a:r>
            <a:r>
              <a:rPr lang="ru-RU" sz="6400" i="1" dirty="0"/>
              <a:t>Постучать кулачком одной ладони о другую) </a:t>
            </a:r>
          </a:p>
          <a:p>
            <a:pPr marL="0" indent="0">
              <a:buNone/>
            </a:pPr>
            <a:r>
              <a:rPr lang="ru-RU" sz="6400" dirty="0" smtClean="0"/>
              <a:t>Заходите</a:t>
            </a:r>
            <a:r>
              <a:rPr lang="ru-RU" sz="6400" dirty="0"/>
              <a:t>, я не злой!   </a:t>
            </a:r>
            <a:endParaRPr lang="ru-RU" sz="6400" dirty="0" smtClean="0"/>
          </a:p>
          <a:p>
            <a:pPr marL="0" indent="0">
              <a:buNone/>
            </a:pPr>
            <a:r>
              <a:rPr lang="ru-RU" sz="6400" i="1" dirty="0" smtClean="0"/>
              <a:t>(</a:t>
            </a:r>
            <a:r>
              <a:rPr lang="ru-RU" sz="6400" i="1" dirty="0"/>
              <a:t>Руки в стороны, ладони вверх тыльной стороной) </a:t>
            </a:r>
          </a:p>
        </p:txBody>
      </p:sp>
    </p:spTree>
    <p:extLst>
      <p:ext uri="{BB962C8B-B14F-4D97-AF65-F5344CB8AC3E}">
        <p14:creationId xmlns:p14="http://schemas.microsoft.com/office/powerpoint/2010/main" val="230030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97224" y="0"/>
            <a:ext cx="11779623" cy="6660776"/>
            <a:chOff x="197224" y="0"/>
            <a:chExt cx="11779623" cy="666077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7224" y="0"/>
              <a:ext cx="6660777" cy="666077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064188" y="2453225"/>
              <a:ext cx="491265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solidFill>
                    <a:srgbClr val="01103B"/>
                  </a:solidFill>
                  <a:latin typeface="Arial Black" panose="020B0A04020102020204" pitchFamily="34" charset="0"/>
                </a:rPr>
                <a:t>Артикуляционные упражнения </a:t>
              </a:r>
            </a:p>
            <a:p>
              <a:r>
                <a:rPr lang="ru-RU" sz="3600" dirty="0" smtClean="0">
                  <a:solidFill>
                    <a:srgbClr val="01103B"/>
                  </a:solidFill>
                  <a:latin typeface="Arial Black" panose="020B0A04020102020204" pitchFamily="34" charset="0"/>
                </a:rPr>
                <a:t>для язычка</a:t>
              </a:r>
              <a:endParaRPr lang="ru-RU" sz="3600" dirty="0">
                <a:solidFill>
                  <a:srgbClr val="01103B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95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1103B"/>
                </a:solidFill>
                <a:latin typeface="+mn-lt"/>
              </a:rPr>
              <a:t>Артикуляционная гимнастика направлена на выработку полноценных движений и определённых положений органов артикуляционного аппарата, необходимых для правильного произношения звуков</a:t>
            </a:r>
            <a:endParaRPr lang="ru-RU" sz="2400" dirty="0">
              <a:solidFill>
                <a:srgbClr val="01103B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000" y="1690686"/>
            <a:ext cx="5580000" cy="4680000"/>
          </a:xfrm>
        </p:spPr>
      </p:pic>
      <p:pic>
        <p:nvPicPr>
          <p:cNvPr id="7" name="Рисунок 6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7705" y="1690686"/>
            <a:ext cx="55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1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0126" y="-140677"/>
            <a:ext cx="9298719" cy="67638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2874" y="3446591"/>
            <a:ext cx="7186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1103B"/>
                </a:solidFill>
                <a:latin typeface="Arial Black" panose="020B0A04020102020204" pitchFamily="34" charset="0"/>
              </a:rPr>
              <a:t>Дыхательные упражнения</a:t>
            </a:r>
            <a:endParaRPr lang="ru-RU" sz="3600" dirty="0">
              <a:solidFill>
                <a:srgbClr val="01103B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20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1103B"/>
                </a:solidFill>
                <a:latin typeface="+mn-lt"/>
              </a:rPr>
              <a:t>Правильное речевое дыхание – основа для нормального звукопроизношения, речи в целом. Некоторые звуки требуют энергичного сильного выдоха, сильной воздушной струи.</a:t>
            </a:r>
            <a:endParaRPr lang="ru-RU" sz="2400" dirty="0">
              <a:solidFill>
                <a:srgbClr val="01103B"/>
              </a:solidFill>
              <a:latin typeface="+mn-lt"/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095" y="1825624"/>
            <a:ext cx="5372093" cy="4484155"/>
          </a:xfrm>
          <a:prstGeom prst="rect">
            <a:avLst/>
          </a:prstGeom>
        </p:spPr>
      </p:pic>
      <p:pic>
        <p:nvPicPr>
          <p:cNvPr id="18" name="Объект 17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8713" y="1825625"/>
            <a:ext cx="4483746" cy="19063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713" y="3866960"/>
            <a:ext cx="4483746" cy="24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7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6710" y="0"/>
            <a:ext cx="48483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501" y="573206"/>
            <a:ext cx="549549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E02202"/>
                </a:solidFill>
              </a:rPr>
              <a:t>УРА! ЗВУК РОДИЛСЯ!</a:t>
            </a:r>
          </a:p>
          <a:p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1103B"/>
                </a:solidFill>
              </a:rPr>
              <a:t>Отрабатываем его , используя предложенный </a:t>
            </a:r>
          </a:p>
          <a:p>
            <a:r>
              <a:rPr lang="ru-RU" sz="2400" dirty="0" smtClean="0">
                <a:solidFill>
                  <a:srgbClr val="01103B"/>
                </a:solidFill>
              </a:rPr>
              <a:t>логопедом речевой материал</a:t>
            </a:r>
          </a:p>
          <a:p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1103B"/>
                </a:solidFill>
              </a:rPr>
              <a:t>Звук произносим протяжно, </a:t>
            </a:r>
          </a:p>
          <a:p>
            <a:r>
              <a:rPr lang="ru-RU" sz="2400" dirty="0" smtClean="0">
                <a:solidFill>
                  <a:srgbClr val="01103B"/>
                </a:solidFill>
              </a:rPr>
              <a:t>выделяя его для фиксирования правильного произношения</a:t>
            </a:r>
          </a:p>
          <a:p>
            <a:endParaRPr lang="ru-RU" sz="2400" dirty="0" smtClean="0">
              <a:solidFill>
                <a:srgbClr val="01103B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1103B"/>
                </a:solidFill>
              </a:rPr>
              <a:t>Стимулируйте ребёнка к использованию звука в самостоятельной речи, тактично исправляйте и почаще хвалите</a:t>
            </a:r>
            <a:endParaRPr lang="ru-RU" sz="2400" dirty="0">
              <a:solidFill>
                <a:srgbClr val="011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3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259</Words>
  <Application>Microsoft Office PowerPoint</Application>
  <PresentationFormat>Произвольный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Артикуляционная гимнастика направлена на выработку полноценных движений и определённых положений органов артикуляционного аппарата, необходимых для правильного произношения звуков</vt:lpstr>
      <vt:lpstr>Презентация PowerPoint</vt:lpstr>
      <vt:lpstr>Правильное речевое дыхание – основа для нормального звукопроизношения, речи в целом. Некоторые звуки требуют энергичного сильного выдоха, сильной воздушной струи.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Sad</cp:lastModifiedBy>
  <cp:revision>22</cp:revision>
  <dcterms:created xsi:type="dcterms:W3CDTF">2022-06-07T16:52:24Z</dcterms:created>
  <dcterms:modified xsi:type="dcterms:W3CDTF">2023-02-03T07:51:27Z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1617629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